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67" r:id="rId4"/>
    <p:sldId id="261" r:id="rId5"/>
    <p:sldId id="264" r:id="rId6"/>
    <p:sldId id="265" r:id="rId7"/>
    <p:sldId id="274" r:id="rId8"/>
    <p:sldId id="258" r:id="rId9"/>
    <p:sldId id="260" r:id="rId10"/>
    <p:sldId id="266" r:id="rId11"/>
    <p:sldId id="272" r:id="rId12"/>
    <p:sldId id="262" r:id="rId13"/>
    <p:sldId id="270" r:id="rId14"/>
    <p:sldId id="268" r:id="rId15"/>
    <p:sldId id="263" r:id="rId16"/>
    <p:sldId id="269" r:id="rId17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8D2CC32-1C20-4FA8-B1FD-812BA472A09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3B8AE53-42AF-443F-A432-1310C5317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AD1FF9B-37FE-4611-B45B-CB45612BB45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9ED5475-6547-442D-BE50-9ACF2077F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5475-6547-442D-BE50-9ACF2077FA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3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2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0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4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1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3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6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3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957E-F5BB-4858-A931-B8CDF261EAC4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E9DE-051E-4961-AF3D-53A12C3CA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pmarks.co.uk/maths-games/7-11-years/mental-math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dmin@gayton.wirral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english-games/7-11-years/spelling-and-gramm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ickweb.co.uk/ks2literacy.html" TargetMode="External"/><Relationship Id="rId4" Type="http://schemas.openxmlformats.org/officeDocument/2006/relationships/hyperlink" Target="http://www.grammar-mon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59632" y="836712"/>
            <a:ext cx="64807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GB" sz="3200" b="1" u="sng" dirty="0" smtClean="0"/>
              <a:t>Welcome </a:t>
            </a:r>
            <a:r>
              <a:rPr lang="en-GB" sz="3200" b="1" u="sng" dirty="0"/>
              <a:t>to Year </a:t>
            </a:r>
            <a:r>
              <a:rPr lang="en-GB" sz="3200" b="1" u="sng" dirty="0" smtClean="0"/>
              <a:t>4</a:t>
            </a:r>
            <a:r>
              <a:rPr lang="en-GB" sz="3200" b="1" u="sng" dirty="0"/>
              <a:t/>
            </a:r>
            <a:br>
              <a:rPr lang="en-GB" sz="3200" b="1" u="sng" dirty="0"/>
            </a:br>
            <a:r>
              <a:rPr lang="en-GB" sz="3200" u="sng" dirty="0"/>
              <a:t/>
            </a:r>
            <a:br>
              <a:rPr lang="en-GB" sz="3200" u="sng" dirty="0"/>
            </a:br>
            <a:r>
              <a:rPr lang="en-GB" sz="2400" dirty="0"/>
              <a:t>Mrs Morley – Monday and Tuesday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Miss Sothern – Thursday and Friday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Alternative </a:t>
            </a:r>
            <a:r>
              <a:rPr lang="en-GB" sz="2400" dirty="0" smtClean="0"/>
              <a:t>Wednesdays</a:t>
            </a:r>
          </a:p>
          <a:p>
            <a:endParaRPr lang="en-GB" sz="2400" dirty="0" smtClean="0"/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13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Measurements		Area and Perimeter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12 and 24 hour clock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Geometry		Compare and classify quadrilaterals / triangles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Angles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Statistics			Bar charts and time graphs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u="sng" dirty="0" smtClean="0"/>
              <a:t> </a:t>
            </a:r>
            <a:endParaRPr lang="en-GB" sz="2000" b="1" u="sng" dirty="0"/>
          </a:p>
          <a:p>
            <a:pPr marL="0" indent="0">
              <a:buNone/>
            </a:pPr>
            <a:endParaRPr lang="en-GB" sz="2000" b="1" u="sng" dirty="0" smtClean="0"/>
          </a:p>
          <a:p>
            <a:pPr marL="0" indent="0">
              <a:buNone/>
            </a:pPr>
            <a:endParaRPr lang="en-GB" sz="2000" b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43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Maths Websites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u="sng" dirty="0"/>
              <a:t>General Maths</a:t>
            </a:r>
            <a:endParaRPr lang="en-GB" sz="2200" dirty="0"/>
          </a:p>
          <a:p>
            <a:r>
              <a:rPr lang="en-GB" sz="2200" dirty="0"/>
              <a:t>http://www.arcademics.com/</a:t>
            </a:r>
          </a:p>
          <a:p>
            <a:pPr marL="0" indent="0">
              <a:buNone/>
            </a:pPr>
            <a:endParaRPr lang="en-GB" sz="2200" u="sng" dirty="0" smtClean="0"/>
          </a:p>
          <a:p>
            <a:pPr marL="0" indent="0">
              <a:buNone/>
            </a:pPr>
            <a:r>
              <a:rPr lang="en-GB" sz="2200" u="sng" dirty="0" smtClean="0"/>
              <a:t>Mental </a:t>
            </a:r>
            <a:r>
              <a:rPr lang="en-GB" sz="2200" u="sng" dirty="0"/>
              <a:t>Maths</a:t>
            </a:r>
            <a:endParaRPr lang="en-GB" sz="2200" dirty="0"/>
          </a:p>
          <a:p>
            <a:r>
              <a:rPr lang="en-GB" sz="2200" u="sng" dirty="0">
                <a:hlinkClick r:id="rId2"/>
              </a:rPr>
              <a:t>http://www.topmarks.co.uk/maths-games/7-11-years/mental-maths</a:t>
            </a:r>
            <a:endParaRPr lang="en-GB" sz="2200" dirty="0"/>
          </a:p>
          <a:p>
            <a:pPr marL="0" indent="0">
              <a:buNone/>
            </a:pPr>
            <a:endParaRPr lang="en-GB" sz="2200" u="sng" dirty="0" smtClean="0"/>
          </a:p>
          <a:p>
            <a:pPr marL="0" indent="0">
              <a:buNone/>
            </a:pPr>
            <a:r>
              <a:rPr lang="en-GB" sz="2200" u="sng" dirty="0" smtClean="0"/>
              <a:t>Times </a:t>
            </a:r>
            <a:r>
              <a:rPr lang="en-GB" sz="2200" u="sng" dirty="0"/>
              <a:t>Tables</a:t>
            </a:r>
            <a:endParaRPr lang="en-GB" sz="2200" dirty="0"/>
          </a:p>
          <a:p>
            <a:r>
              <a:rPr lang="en-GB" sz="2200" dirty="0"/>
              <a:t>http://www.topmarks.co.uk/maths-games/7-11-years/times-tables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16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Science</a:t>
            </a:r>
            <a:br>
              <a:rPr lang="en-GB" b="1" u="sng" dirty="0" smtClean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dirty="0" smtClean="0"/>
              <a:t>In year 4 we cover the following subjects:-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Working scientifically all year.</a:t>
            </a:r>
          </a:p>
          <a:p>
            <a:pPr marL="0" indent="0">
              <a:buNone/>
            </a:pPr>
            <a:r>
              <a:rPr lang="en-GB" sz="2000" dirty="0" smtClean="0"/>
              <a:t>Animal’s including humans.</a:t>
            </a:r>
          </a:p>
          <a:p>
            <a:pPr marL="0" indent="0">
              <a:buNone/>
            </a:pPr>
            <a:r>
              <a:rPr lang="en-GB" sz="2000" dirty="0" smtClean="0"/>
              <a:t>States of Matter.</a:t>
            </a:r>
          </a:p>
          <a:p>
            <a:pPr marL="0" indent="0">
              <a:buNone/>
            </a:pPr>
            <a:r>
              <a:rPr lang="en-GB" sz="2000" dirty="0" smtClean="0"/>
              <a:t>Light.</a:t>
            </a:r>
          </a:p>
          <a:p>
            <a:pPr marL="0" indent="0">
              <a:buNone/>
            </a:pPr>
            <a:r>
              <a:rPr lang="en-GB" sz="2000" dirty="0" smtClean="0"/>
              <a:t>Rocks.</a:t>
            </a:r>
          </a:p>
          <a:p>
            <a:pPr marL="0" indent="0">
              <a:buNone/>
            </a:pPr>
            <a:r>
              <a:rPr lang="en-GB" sz="2000" dirty="0" smtClean="0"/>
              <a:t>Living things and their habitats.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5087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7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children will be issued Maths and Literacy homework on a Friday via email and the school’s website. </a:t>
            </a:r>
          </a:p>
          <a:p>
            <a:r>
              <a:rPr lang="en-GB" sz="2000" dirty="0" smtClean="0"/>
              <a:t>Spellings will be tested on a Friday and Times Tables will be tested on a Monday.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Sometimes Science and Topic homework will be sent home.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878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88" y="2492896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Children are given house points for good work and Dojo points for behaviour.</a:t>
            </a:r>
          </a:p>
          <a:p>
            <a:r>
              <a:rPr lang="en-GB" sz="2400" dirty="0" smtClean="0"/>
              <a:t>Good to be green</a:t>
            </a:r>
            <a:endParaRPr lang="en-GB" sz="2400" dirty="0"/>
          </a:p>
          <a:p>
            <a:r>
              <a:rPr lang="en-GB" sz="2400" dirty="0" smtClean="0"/>
              <a:t>Certificates to celebrate hard work and achievement in different subjects given out each half term.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5365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dirty="0" smtClean="0"/>
              <a:t>Please let us know if you would like to come in and help.</a:t>
            </a:r>
          </a:p>
          <a:p>
            <a:pPr marL="0" indent="0">
              <a:buNone/>
            </a:pPr>
            <a:r>
              <a:rPr lang="en-GB" dirty="0" smtClean="0"/>
              <a:t>It could be:</a:t>
            </a:r>
          </a:p>
          <a:p>
            <a:pPr marL="0" indent="0">
              <a:buNone/>
            </a:pPr>
            <a:r>
              <a:rPr lang="en-GB" dirty="0" smtClean="0"/>
              <a:t>Listening to readers</a:t>
            </a:r>
          </a:p>
          <a:p>
            <a:pPr marL="0" indent="0">
              <a:buNone/>
            </a:pPr>
            <a:r>
              <a:rPr lang="en-GB" dirty="0" smtClean="0"/>
              <a:t>Times Tables practice</a:t>
            </a:r>
          </a:p>
          <a:p>
            <a:pPr marL="0" indent="0">
              <a:buNone/>
            </a:pPr>
            <a:r>
              <a:rPr lang="en-GB" dirty="0" smtClean="0"/>
              <a:t>Gardening (Spring)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90872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Parent Helpers</a:t>
            </a:r>
            <a:endParaRPr lang="en-GB" sz="3600" b="1" u="sng" dirty="0"/>
          </a:p>
        </p:txBody>
      </p:sp>
    </p:spTree>
    <p:extLst>
      <p:ext uri="{BB962C8B-B14F-4D97-AF65-F5344CB8AC3E}">
        <p14:creationId xmlns:p14="http://schemas.microsoft.com/office/powerpoint/2010/main" val="562919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63" y="620688"/>
            <a:ext cx="8229600" cy="1143000"/>
          </a:xfrm>
        </p:spPr>
        <p:txBody>
          <a:bodyPr/>
          <a:lstStyle/>
          <a:p>
            <a:r>
              <a:rPr lang="en-GB" dirty="0" smtClean="0"/>
              <a:t>Keeping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2420888"/>
            <a:ext cx="7920880" cy="427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000" dirty="0" smtClean="0"/>
              <a:t>If </a:t>
            </a:r>
            <a:r>
              <a:rPr lang="en-GB" altLang="en-US" sz="2000" dirty="0"/>
              <a:t>you wish to speak to </a:t>
            </a:r>
            <a:r>
              <a:rPr lang="en-GB" altLang="en-US" sz="2000" dirty="0" smtClean="0"/>
              <a:t>us, you can contact us either:</a:t>
            </a:r>
            <a:endParaRPr lang="en-GB" sz="2000" dirty="0" smtClean="0"/>
          </a:p>
          <a:p>
            <a:r>
              <a:rPr lang="en-GB" sz="2000" dirty="0" smtClean="0"/>
              <a:t>At the gate</a:t>
            </a:r>
          </a:p>
          <a:p>
            <a:r>
              <a:rPr lang="en-GB" sz="2000" dirty="0" smtClean="0"/>
              <a:t>Telephone</a:t>
            </a:r>
          </a:p>
          <a:p>
            <a:r>
              <a:rPr lang="en-GB" sz="2000" dirty="0" smtClean="0"/>
              <a:t>Email to office - </a:t>
            </a:r>
            <a:r>
              <a:rPr lang="en-GB" altLang="en-US" sz="2000" dirty="0" smtClean="0">
                <a:hlinkClick r:id="rId2"/>
              </a:rPr>
              <a:t>admin@gayton.wirral.sch.uk</a:t>
            </a:r>
            <a:r>
              <a:rPr lang="en-GB" altLang="en-US" sz="2000" dirty="0" smtClean="0"/>
              <a:t> </a:t>
            </a:r>
            <a:endParaRPr lang="en-GB" sz="2000" dirty="0" smtClean="0"/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To find out what is happening in Year 4:</a:t>
            </a:r>
          </a:p>
          <a:p>
            <a:endParaRPr lang="en-GB" sz="2000" dirty="0"/>
          </a:p>
          <a:p>
            <a:r>
              <a:rPr lang="en-GB" sz="2000" dirty="0" smtClean="0"/>
              <a:t>Twitter </a:t>
            </a:r>
          </a:p>
          <a:p>
            <a:r>
              <a:rPr lang="en-GB" sz="2000" dirty="0"/>
              <a:t>Website </a:t>
            </a:r>
            <a:r>
              <a:rPr lang="en-GB" sz="2000" dirty="0" smtClean="0"/>
              <a:t>  http</a:t>
            </a:r>
            <a:r>
              <a:rPr lang="en-GB" sz="2000" dirty="0"/>
              <a:t>://www.gayton.wirral.sch.uk/</a:t>
            </a:r>
          </a:p>
          <a:p>
            <a:endParaRPr lang="en-GB" dirty="0" smtClean="0"/>
          </a:p>
        </p:txBody>
      </p:sp>
      <p:pic>
        <p:nvPicPr>
          <p:cNvPr id="1028" name="Picture 4" descr="Gayton Prim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514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8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 Our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altLang="en-US" dirty="0"/>
              <a:t>Mrs </a:t>
            </a:r>
            <a:r>
              <a:rPr lang="en-GB" altLang="en-US" dirty="0" smtClean="0"/>
              <a:t>Ahmed 	Year 4 Teaching </a:t>
            </a:r>
            <a:r>
              <a:rPr lang="en-GB" altLang="en-US" dirty="0"/>
              <a:t>A</a:t>
            </a:r>
            <a:r>
              <a:rPr lang="en-GB" altLang="en-US" dirty="0" smtClean="0"/>
              <a:t>ssistant</a:t>
            </a:r>
          </a:p>
          <a:p>
            <a:pPr marL="0" indent="0">
              <a:buNone/>
            </a:pP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Mrs Fletcher – </a:t>
            </a:r>
            <a:r>
              <a:rPr lang="en-GB" altLang="en-US" dirty="0" smtClean="0"/>
              <a:t>PE and PSHE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 smtClean="0"/>
              <a:t>Iain </a:t>
            </a:r>
            <a:r>
              <a:rPr lang="en-GB" altLang="en-US" dirty="0" err="1" smtClean="0"/>
              <a:t>Colligan</a:t>
            </a:r>
            <a:r>
              <a:rPr lang="en-GB" altLang="en-US" dirty="0" smtClean="0"/>
              <a:t> </a:t>
            </a:r>
            <a:r>
              <a:rPr lang="en-GB" altLang="en-US" dirty="0"/>
              <a:t>– </a:t>
            </a:r>
            <a:r>
              <a:rPr lang="en-GB" altLang="en-US" dirty="0" smtClean="0"/>
              <a:t>PE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 smtClean="0"/>
              <a:t>Mr Eisner – </a:t>
            </a:r>
            <a:r>
              <a:rPr lang="en-GB" altLang="en-US" dirty="0"/>
              <a:t>S</a:t>
            </a:r>
            <a:r>
              <a:rPr lang="en-GB" altLang="en-US" dirty="0" smtClean="0"/>
              <a:t>tudent </a:t>
            </a:r>
            <a:r>
              <a:rPr lang="en-GB" altLang="en-US" dirty="0"/>
              <a:t>T</a:t>
            </a:r>
            <a:r>
              <a:rPr lang="en-GB" altLang="en-US" dirty="0" smtClean="0"/>
              <a:t>eacher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89464"/>
              </p:ext>
            </p:extLst>
          </p:nvPr>
        </p:nvGraphicFramePr>
        <p:xfrm>
          <a:off x="251519" y="2420888"/>
          <a:ext cx="7488834" cy="39733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2089"/>
                <a:gridCol w="1147711"/>
                <a:gridCol w="436465"/>
                <a:gridCol w="645864"/>
                <a:gridCol w="1082329"/>
                <a:gridCol w="1872208"/>
                <a:gridCol w="1512168"/>
              </a:tblGrid>
              <a:tr h="738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Literacy (GR)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Tables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Test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Spellings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French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Maths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Literacy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Science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Wed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PSHE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Spelling, Punctuation &amp; Grammar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Maths/Literacy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Topic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8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Thurs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ICT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Literacy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Topic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73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Fri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Literacy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P.E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Maths</a:t>
                      </a:r>
                      <a:endParaRPr lang="en-GB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Maths</a:t>
                      </a:r>
                      <a:r>
                        <a:rPr lang="en-GB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Spellings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1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Topics – History ,Geography, Art and Music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Autumn – Stone Age to Iron Age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Spring – Romans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Summer – Rainforests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75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778098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 smtClean="0"/>
              <a:t>English Genre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72" y="2204863"/>
            <a:ext cx="8229600" cy="123239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 smtClean="0"/>
              <a:t>Autumn (Stone Age) 	Narrative (Stone Age Boy)</a:t>
            </a:r>
          </a:p>
          <a:p>
            <a:pPr marL="1828800" lvl="4" indent="0">
              <a:buNone/>
            </a:pPr>
            <a:r>
              <a:rPr lang="en-GB" dirty="0" smtClean="0"/>
              <a:t>	Non Chronological Reports</a:t>
            </a:r>
          </a:p>
          <a:p>
            <a:pPr marL="1828800" lvl="4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Creating Images (Poetry)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472" y="3573016"/>
            <a:ext cx="820891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Spring (Romans)</a:t>
            </a:r>
            <a:r>
              <a:rPr lang="en-GB" sz="2000" dirty="0"/>
              <a:t> </a:t>
            </a:r>
            <a:r>
              <a:rPr lang="en-GB" sz="2000" dirty="0" smtClean="0"/>
              <a:t>             Fables</a:t>
            </a:r>
          </a:p>
          <a:p>
            <a:pPr lvl="4"/>
            <a:r>
              <a:rPr lang="en-GB" sz="2000" dirty="0"/>
              <a:t> </a:t>
            </a:r>
            <a:r>
              <a:rPr lang="en-GB" sz="2000" dirty="0" smtClean="0"/>
              <a:t>               Recounts</a:t>
            </a:r>
          </a:p>
          <a:p>
            <a:pPr lvl="4"/>
            <a:r>
              <a:rPr lang="en-GB" sz="2000" dirty="0" smtClean="0"/>
              <a:t>	Explanation Texts</a:t>
            </a:r>
          </a:p>
          <a:p>
            <a:pPr lvl="4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085184"/>
            <a:ext cx="820891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Summer (Rainforests)	Stories by the same author</a:t>
            </a:r>
          </a:p>
          <a:p>
            <a:pPr lvl="4"/>
            <a:r>
              <a:rPr lang="en-GB" sz="2000" dirty="0" smtClean="0"/>
              <a:t>	Persuasive text	</a:t>
            </a:r>
            <a:endParaRPr lang="en-GB" sz="2000" dirty="0"/>
          </a:p>
          <a:p>
            <a:pPr lvl="4"/>
            <a:r>
              <a:rPr lang="en-GB" sz="2000" dirty="0" smtClean="0"/>
              <a:t>                Poetry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916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496944" cy="5760640"/>
          </a:xfrm>
        </p:spPr>
        <p:txBody>
          <a:bodyPr>
            <a:normAutofit/>
          </a:bodyPr>
          <a:lstStyle/>
          <a:p>
            <a:pPr algn="l"/>
            <a:endParaRPr lang="en-GB" sz="2800" b="1" u="sng" dirty="0" smtClean="0">
              <a:solidFill>
                <a:schemeClr val="tx1"/>
              </a:solidFill>
            </a:endParaRPr>
          </a:p>
          <a:p>
            <a:pPr algn="l"/>
            <a:endParaRPr lang="en-GB" sz="2000" b="1" u="sng" dirty="0" smtClean="0">
              <a:solidFill>
                <a:schemeClr val="tx1"/>
              </a:solidFill>
            </a:endParaRPr>
          </a:p>
          <a:p>
            <a:pPr algn="l"/>
            <a:endParaRPr lang="en-GB" sz="2000" b="1" u="sng" dirty="0">
              <a:solidFill>
                <a:schemeClr val="tx1"/>
              </a:solidFill>
            </a:endParaRPr>
          </a:p>
          <a:p>
            <a:pPr algn="l"/>
            <a:r>
              <a:rPr lang="en-GB" sz="2000" b="1" u="sng" dirty="0" smtClean="0">
                <a:solidFill>
                  <a:schemeClr val="tx1"/>
                </a:solidFill>
              </a:rPr>
              <a:t>Reading</a:t>
            </a:r>
            <a:endParaRPr lang="en-GB" sz="2000" b="1" u="sng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Guided </a:t>
            </a:r>
            <a:r>
              <a:rPr lang="en-GB" sz="2000" dirty="0" smtClean="0">
                <a:solidFill>
                  <a:schemeClr val="tx1"/>
                </a:solidFill>
              </a:rPr>
              <a:t>Reading activities take place each week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Free Readers or Reading Scheme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Independent Reading – </a:t>
            </a:r>
            <a:r>
              <a:rPr lang="en-GB" sz="2000" dirty="0" smtClean="0">
                <a:solidFill>
                  <a:schemeClr val="tx1"/>
                </a:solidFill>
              </a:rPr>
              <a:t>a book from home or school. Reading Records to be brought in each day.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b="1" u="sng" dirty="0" smtClean="0">
                <a:solidFill>
                  <a:schemeClr val="tx1"/>
                </a:solidFill>
              </a:rPr>
              <a:t>Handwriting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Stand alone lessons – Cursive </a:t>
            </a:r>
          </a:p>
          <a:p>
            <a:pPr algn="l"/>
            <a:r>
              <a:rPr lang="en-GB" sz="2000" b="1" u="sng" dirty="0" smtClean="0">
                <a:solidFill>
                  <a:schemeClr val="tx1"/>
                </a:solidFill>
              </a:rPr>
              <a:t>Spellings 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altLang="en-US" sz="2000" dirty="0" smtClean="0">
                <a:solidFill>
                  <a:schemeClr val="tx1"/>
                </a:solidFill>
              </a:rPr>
              <a:t>Spellings covered include: prefixes </a:t>
            </a:r>
            <a:r>
              <a:rPr lang="en-GB" altLang="en-US" sz="2000" dirty="0">
                <a:solidFill>
                  <a:schemeClr val="tx1"/>
                </a:solidFill>
              </a:rPr>
              <a:t>and suffixes, homophones, </a:t>
            </a:r>
            <a:r>
              <a:rPr lang="en-GB" altLang="en-US" sz="2000" dirty="0" smtClean="0">
                <a:solidFill>
                  <a:schemeClr val="tx1"/>
                </a:solidFill>
              </a:rPr>
              <a:t>plural rules, high </a:t>
            </a:r>
            <a:r>
              <a:rPr lang="en-GB" altLang="en-US" sz="2000" dirty="0">
                <a:solidFill>
                  <a:schemeClr val="tx1"/>
                </a:solidFill>
              </a:rPr>
              <a:t>frequency words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b="1" u="sng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800" y="90872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/>
              <a:t>Literacy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34315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32037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000" u="sng" dirty="0" smtClean="0"/>
              <a:t>Punctuation</a:t>
            </a:r>
          </a:p>
          <a:p>
            <a:pPr marL="0" indent="0">
              <a:buNone/>
            </a:pPr>
            <a:r>
              <a:rPr lang="en-GB" altLang="en-US" sz="2000" dirty="0" smtClean="0"/>
              <a:t>Inverted Commas and other punctuation Apostrophes to show plural possession</a:t>
            </a:r>
          </a:p>
          <a:p>
            <a:pPr marL="0" indent="0">
              <a:buNone/>
            </a:pPr>
            <a:r>
              <a:rPr lang="en-GB" altLang="en-US" sz="2000" dirty="0" smtClean="0"/>
              <a:t>Commas after fronted adverbials</a:t>
            </a:r>
            <a:endParaRPr lang="en-GB" altLang="en-US" sz="2000" dirty="0"/>
          </a:p>
          <a:p>
            <a:pPr marL="0" indent="0">
              <a:buNone/>
            </a:pPr>
            <a:endParaRPr lang="en-GB" altLang="en-US" sz="2000" u="sng" dirty="0" smtClean="0"/>
          </a:p>
          <a:p>
            <a:pPr marL="0" indent="0">
              <a:buNone/>
            </a:pPr>
            <a:r>
              <a:rPr lang="en-GB" altLang="en-US" sz="2000" u="sng" dirty="0" smtClean="0"/>
              <a:t>Grammar</a:t>
            </a:r>
            <a:r>
              <a:rPr lang="en-GB" altLang="en-US" sz="2000" dirty="0" smtClean="0"/>
              <a:t> </a:t>
            </a:r>
          </a:p>
          <a:p>
            <a:pPr marL="0" indent="0">
              <a:buNone/>
            </a:pPr>
            <a:r>
              <a:rPr lang="en-GB" altLang="en-US" sz="2000" dirty="0" smtClean="0"/>
              <a:t>Paragraphs organised around a theme.</a:t>
            </a:r>
          </a:p>
          <a:p>
            <a:pPr marL="0" indent="0">
              <a:buNone/>
            </a:pPr>
            <a:r>
              <a:rPr lang="en-GB" altLang="en-US" sz="2000" dirty="0" smtClean="0"/>
              <a:t>Expanded noun phrases</a:t>
            </a:r>
          </a:p>
          <a:p>
            <a:pPr marL="0" indent="0">
              <a:buNone/>
            </a:pPr>
            <a:r>
              <a:rPr lang="en-GB" altLang="en-US" sz="2000" dirty="0" smtClean="0"/>
              <a:t>Fronted Adverbials</a:t>
            </a:r>
            <a:endParaRPr lang="en-GB" altLang="en-US" sz="2000" dirty="0"/>
          </a:p>
          <a:p>
            <a:pPr marL="0" indent="0">
              <a:buNone/>
            </a:pPr>
            <a:endParaRPr lang="en-GB" altLang="en-US" sz="2000" dirty="0" smtClean="0"/>
          </a:p>
          <a:p>
            <a:pPr marL="0" indent="0">
              <a:buNone/>
            </a:pPr>
            <a:r>
              <a:rPr lang="en-GB" altLang="en-US" sz="2000" dirty="0" smtClean="0"/>
              <a:t>Alan </a:t>
            </a:r>
            <a:r>
              <a:rPr lang="en-GB" altLang="en-US" sz="2000" dirty="0"/>
              <a:t>Peat sentences </a:t>
            </a:r>
            <a:r>
              <a:rPr lang="en-GB" altLang="en-US" sz="2000" dirty="0">
                <a:sym typeface="Wingdings" panose="05000000000000000000" pitchFamily="2" charset="2"/>
              </a:rPr>
              <a:t></a:t>
            </a:r>
            <a:endParaRPr lang="en-GB" alt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08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332656"/>
            <a:ext cx="663508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u="sng" dirty="0" smtClean="0"/>
              <a:t>English Websites and Apps</a:t>
            </a:r>
            <a:endParaRPr lang="en-GB" u="sng" dirty="0"/>
          </a:p>
        </p:txBody>
      </p:sp>
      <p:sp>
        <p:nvSpPr>
          <p:cNvPr id="2" name="Rectangle 1"/>
          <p:cNvSpPr/>
          <p:nvPr/>
        </p:nvSpPr>
        <p:spPr>
          <a:xfrm>
            <a:off x="467544" y="270892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www.topmarks.co.uk/english-games/7-11-years/spelling-and-grammar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>
                <a:hlinkClick r:id="rId4"/>
              </a:rPr>
              <a:t>www.grammar-monster.com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>
                <a:hlinkClick r:id="rId5"/>
              </a:rPr>
              <a:t>www.crickweb.co.uk/ks2literacy.html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Spelling Shed App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139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sz="3600" b="1" u="sng" dirty="0" smtClean="0"/>
              <a:t/>
            </a:r>
            <a:br>
              <a:rPr lang="en-GB" sz="3600" b="1" u="sng" dirty="0" smtClean="0"/>
            </a:br>
            <a:r>
              <a:rPr lang="en-GB" sz="3600" b="1" u="sng" dirty="0"/>
              <a:t/>
            </a:r>
            <a:br>
              <a:rPr lang="en-GB" sz="3600" b="1" u="sng" dirty="0"/>
            </a:br>
            <a:r>
              <a:rPr lang="en-GB" sz="3600" b="1" u="sng" dirty="0" smtClean="0"/>
              <a:t/>
            </a:r>
            <a:br>
              <a:rPr lang="en-GB" sz="3600" b="1" u="sng" dirty="0" smtClean="0"/>
            </a:br>
            <a:r>
              <a:rPr lang="en-GB" sz="3600" b="1" u="sng" dirty="0" smtClean="0"/>
              <a:t>Maths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321496"/>
            <a:ext cx="9036496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Number and </a:t>
            </a:r>
            <a:r>
              <a:rPr lang="en-GB" sz="2000" dirty="0"/>
              <a:t>		</a:t>
            </a:r>
            <a:r>
              <a:rPr lang="en-GB" sz="2000" dirty="0" smtClean="0"/>
              <a:t>Order and compare numbers beyond 1000. 		 </a:t>
            </a:r>
            <a:r>
              <a:rPr lang="en-GB" sz="2000" dirty="0"/>
              <a:t> </a:t>
            </a:r>
            <a:r>
              <a:rPr lang="en-GB" sz="2000" dirty="0" smtClean="0"/>
              <a:t>     place value		Recognise place value up to 4 digits.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Addition and 		Numbers up to 4 digits using formal written</a:t>
            </a:r>
          </a:p>
          <a:p>
            <a:pPr marL="0" indent="0">
              <a:buNone/>
            </a:pPr>
            <a:r>
              <a:rPr lang="en-GB" sz="2000" dirty="0" smtClean="0"/>
              <a:t>subtraction		column methods. 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		Inverse operations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Multiplication 		By </a:t>
            </a:r>
            <a:r>
              <a:rPr lang="en-GB" sz="2000" dirty="0"/>
              <a:t>the end of year 4, the children need to know </a:t>
            </a:r>
            <a:r>
              <a:rPr lang="en-GB" sz="2000" dirty="0" smtClean="0"/>
              <a:t>and division			their </a:t>
            </a:r>
            <a:r>
              <a:rPr lang="en-GB" sz="2000" dirty="0"/>
              <a:t>multiplication and division facts up to 12 x 12.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Fractions / Decimals	Equivalent fractions.  Add and subtract fractions		</a:t>
            </a:r>
            <a:r>
              <a:rPr lang="en-GB" sz="2000" dirty="0"/>
              <a:t>	</a:t>
            </a:r>
            <a:r>
              <a:rPr lang="en-GB" sz="2000" dirty="0" smtClean="0"/>
              <a:t>	Recognising decimal equivalents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Rounding and comparing decimals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400" b="1" u="sng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73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388</Words>
  <Application>Microsoft Office PowerPoint</Application>
  <PresentationFormat>On-screen Show (4:3)</PresentationFormat>
  <Paragraphs>167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PowerPoint Presentation</vt:lpstr>
      <vt:lpstr>Meet Our Staff</vt:lpstr>
      <vt:lpstr>Timetable</vt:lpstr>
      <vt:lpstr>PowerPoint Presentation</vt:lpstr>
      <vt:lpstr>English Genre</vt:lpstr>
      <vt:lpstr>PowerPoint Presentation</vt:lpstr>
      <vt:lpstr>PowerPoint Presentation</vt:lpstr>
      <vt:lpstr>PowerPoint Presentation</vt:lpstr>
      <vt:lpstr>   Maths</vt:lpstr>
      <vt:lpstr>PowerPoint Presentation</vt:lpstr>
      <vt:lpstr> Maths Websites </vt:lpstr>
      <vt:lpstr>Science </vt:lpstr>
      <vt:lpstr>Homework</vt:lpstr>
      <vt:lpstr>Rewards</vt:lpstr>
      <vt:lpstr>PowerPoint Presentation</vt:lpstr>
      <vt:lpstr>Keeping in touch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Mrs Morley – Monday and Tuesday  Miss Sothern – Thursday and Friday  Alternative Wednesdays</dc:title>
  <dc:creator>Victoria</dc:creator>
  <cp:lastModifiedBy>M Whitehill</cp:lastModifiedBy>
  <cp:revision>68</cp:revision>
  <cp:lastPrinted>2017-09-23T08:57:02Z</cp:lastPrinted>
  <dcterms:created xsi:type="dcterms:W3CDTF">2015-09-20T18:35:09Z</dcterms:created>
  <dcterms:modified xsi:type="dcterms:W3CDTF">2018-09-27T07:14:18Z</dcterms:modified>
</cp:coreProperties>
</file>